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wmf" ContentType="image/x-w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319" r:id="rId3"/>
    <p:sldId id="377" r:id="rId4"/>
    <p:sldId id="356" r:id="rId5"/>
    <p:sldId id="335" r:id="rId6"/>
    <p:sldId id="337" r:id="rId7"/>
    <p:sldId id="336" r:id="rId8"/>
    <p:sldId id="338" r:id="rId9"/>
    <p:sldId id="339" r:id="rId10"/>
    <p:sldId id="340" r:id="rId11"/>
    <p:sldId id="341" r:id="rId12"/>
    <p:sldId id="290" r:id="rId13"/>
    <p:sldId id="291" r:id="rId15"/>
    <p:sldId id="272" r:id="rId16"/>
    <p:sldId id="265" r:id="rId17"/>
    <p:sldId id="269" r:id="rId18"/>
    <p:sldId id="268" r:id="rId19"/>
    <p:sldId id="270" r:id="rId20"/>
    <p:sldId id="314" r:id="rId21"/>
    <p:sldId id="315" r:id="rId22"/>
    <p:sldId id="342" r:id="rId23"/>
    <p:sldId id="316" r:id="rId24"/>
    <p:sldId id="317" r:id="rId25"/>
    <p:sldId id="318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12A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-1896" y="-942"/>
      </p:cViewPr>
      <p:guideLst>
        <p:guide orient="horz" pos="21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>
</file>

<file path=ppt/media/image1.wmf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wmf"/><Relationship Id="rId1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vmlDrawing" Target="../drawings/vmlDrawing3.v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1.wmf"/><Relationship Id="rId1" Type="http://schemas.openxmlformats.org/officeDocument/2006/relationships/oleObject" Target="../embeddings/oleObject3.bin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wmf"/><Relationship Id="rId1" Type="http://schemas.openxmlformats.org/officeDocument/2006/relationships/oleObject" Target="../embeddings/oleObject4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jpe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jpe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jpe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jpe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5.v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20.png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.wmf"/><Relationship Id="rId10" Type="http://schemas.openxmlformats.org/officeDocument/2006/relationships/notesSlide" Target="../notesSlides/notesSlide3.xml"/><Relationship Id="rId1" Type="http://schemas.openxmlformats.org/officeDocument/2006/relationships/oleObject" Target="../embeddings/oleObject5.bin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vmlDrawing" Target="../drawings/vmlDrawing6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1.wmf"/><Relationship Id="rId1" Type="http://schemas.openxmlformats.org/officeDocument/2006/relationships/oleObject" Target="../embeddings/oleObject6.bin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vmlDrawing" Target="../drawings/vmlDrawing7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1.wmf"/><Relationship Id="rId1" Type="http://schemas.openxmlformats.org/officeDocument/2006/relationships/oleObject" Target="../embeddings/oleObject7.bin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vmlDrawing" Target="../drawings/vmlDrawing8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wmf"/><Relationship Id="rId1" Type="http://schemas.openxmlformats.org/officeDocument/2006/relationships/oleObject" Target="../embeddings/oleObject8.bin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vmlDrawing" Target="../drawings/vmlDrawing9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1.wmf"/><Relationship Id="rId1" Type="http://schemas.openxmlformats.org/officeDocument/2006/relationships/oleObject" Target="../embeddings/oleObject9.bin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vmlDrawing" Target="../drawings/vmlDrawing10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wmf"/><Relationship Id="rId1" Type="http://schemas.openxmlformats.org/officeDocument/2006/relationships/oleObject" Target="../embeddings/oleObject10.bin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wmf"/><Relationship Id="rId1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3023237" y="635000"/>
            <a:ext cx="5669280" cy="23069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zh-CN" sz="7200" b="1"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微信小游戏 </a:t>
            </a:r>
            <a:endParaRPr lang="zh-CN" altLang="zh-CN" sz="7200" b="1"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zh-CN" sz="7200" b="1"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《趣味套牛》</a:t>
            </a:r>
            <a:endParaRPr lang="zh-CN" altLang="zh-CN" sz="7200" b="1"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38600" y="4279265"/>
            <a:ext cx="36391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主讲</a:t>
            </a:r>
            <a:r>
              <a:rPr lang="en-US" altLang="zh-CN" sz="4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r>
              <a:rPr lang="zh-CN" altLang="en-US" sz="4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4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Blake</a:t>
            </a:r>
            <a:r>
              <a:rPr lang="en-US" altLang="zh-CN" sz="4800" b="1"/>
              <a:t>    </a:t>
            </a:r>
            <a:endParaRPr lang="zh-CN" altLang="en-US" sz="4800" b="1"/>
          </a:p>
        </p:txBody>
      </p:sp>
      <p:sp>
        <p:nvSpPr>
          <p:cNvPr id="3" name="文本框 2"/>
          <p:cNvSpPr txBox="1"/>
          <p:nvPr/>
        </p:nvSpPr>
        <p:spPr>
          <a:xfrm>
            <a:off x="2548890" y="5285740"/>
            <a:ext cx="691769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zh-CN" sz="48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学习资料</a:t>
            </a:r>
            <a:r>
              <a:rPr lang="en-US" altLang="zh-CN" sz="48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r>
              <a:rPr lang="en-US" altLang="zh-CN" sz="4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2127 570 246</a:t>
            </a:r>
            <a:endParaRPr lang="en-US" altLang="zh-CN" sz="4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599940" y="3080385"/>
            <a:ext cx="2289175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7200" b="1">
                <a:solidFill>
                  <a:srgbClr val="FF0000"/>
                </a:solidFill>
                <a:sym typeface="+mn-ea"/>
              </a:rPr>
              <a:t>15:35</a:t>
            </a:r>
            <a:endParaRPr lang="en-US" sz="72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33195" y="192405"/>
            <a:ext cx="9144000" cy="1012825"/>
          </a:xfrm>
        </p:spPr>
        <p:txBody>
          <a:bodyPr>
            <a:normAutofit/>
          </a:bodyPr>
          <a:p>
            <a:r>
              <a:rPr lang="zh-CN" altLang="zh-CN" b="1">
                <a:solidFill>
                  <a:schemeClr val="tx2"/>
                </a:solidFill>
                <a:latin typeface="Arial" panose="020B0604020202020204" pitchFamily="34" charset="0"/>
              </a:rPr>
              <a:t>碰撞检测</a:t>
            </a:r>
            <a:endParaRPr lang="zh-CN" altLang="zh-CN" b="1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3395" y="192405"/>
            <a:ext cx="952500" cy="952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46505" y="1739265"/>
            <a:ext cx="951674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tx2"/>
                </a:solidFill>
              </a:rPr>
              <a:t>1: onBeginContact: </a:t>
            </a:r>
            <a:r>
              <a:rPr lang="zh-CN" altLang="zh-CN">
                <a:solidFill>
                  <a:schemeClr val="tx2"/>
                </a:solidFill>
              </a:rPr>
              <a:t>碰撞开始被调用</a:t>
            </a:r>
            <a:r>
              <a:rPr lang="en-US" altLang="zh-CN">
                <a:solidFill>
                  <a:schemeClr val="tx2"/>
                </a:solidFill>
              </a:rPr>
              <a:t>;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2: onEndContact:</a:t>
            </a:r>
            <a:r>
              <a:rPr lang="zh-CN" altLang="zh-CN">
                <a:solidFill>
                  <a:schemeClr val="tx2"/>
                </a:solidFill>
              </a:rPr>
              <a:t> 碰撞结束被调用</a:t>
            </a:r>
            <a:r>
              <a:rPr lang="en-US" altLang="zh-CN">
                <a:solidFill>
                  <a:schemeClr val="tx2"/>
                </a:solidFill>
              </a:rPr>
              <a:t>;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3: onPreSolve: </a:t>
            </a:r>
            <a:r>
              <a:rPr lang="zh-CN" altLang="zh-CN">
                <a:solidFill>
                  <a:schemeClr val="tx2"/>
                </a:solidFill>
              </a:rPr>
              <a:t>碰撞接触更新前调用</a:t>
            </a:r>
            <a:r>
              <a:rPr lang="en-US" altLang="zh-CN">
                <a:solidFill>
                  <a:schemeClr val="tx2"/>
                </a:solidFill>
              </a:rPr>
              <a:t>;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4: onPostSolve: </a:t>
            </a:r>
            <a:r>
              <a:rPr lang="zh-CN" altLang="zh-CN">
                <a:solidFill>
                  <a:schemeClr val="tx2"/>
                </a:solidFill>
                <a:sym typeface="+mn-ea"/>
              </a:rPr>
              <a:t>碰撞接触更新后调用</a:t>
            </a:r>
            <a:r>
              <a:rPr lang="en-US" altLang="zh-CN">
                <a:solidFill>
                  <a:schemeClr val="tx2"/>
                </a:solidFill>
                <a:sym typeface="+mn-ea"/>
              </a:rPr>
              <a:t>;</a:t>
            </a:r>
            <a:endParaRPr lang="en-US" altLang="zh-CN">
              <a:solidFill>
                <a:schemeClr val="tx2"/>
              </a:solidFill>
              <a:sym typeface="+mn-ea"/>
            </a:endParaRPr>
          </a:p>
          <a:p>
            <a:r>
              <a:rPr lang="en-US" altLang="zh-CN">
                <a:solidFill>
                  <a:schemeClr val="tx2"/>
                </a:solidFill>
              </a:rPr>
              <a:t>5: </a:t>
            </a:r>
            <a:r>
              <a:rPr lang="zh-CN" altLang="zh-CN">
                <a:solidFill>
                  <a:schemeClr val="tx2"/>
                </a:solidFill>
              </a:rPr>
              <a:t>参数</a:t>
            </a:r>
            <a:r>
              <a:rPr lang="en-US" altLang="zh-CN">
                <a:solidFill>
                  <a:schemeClr val="tx2"/>
                </a:solidFill>
              </a:rPr>
              <a:t>: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  contact </a:t>
            </a:r>
            <a:r>
              <a:rPr lang="zh-CN" altLang="zh-CN">
                <a:solidFill>
                  <a:schemeClr val="tx2"/>
                </a:solidFill>
              </a:rPr>
              <a:t>碰撞信息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  selfCollider:  </a:t>
            </a:r>
            <a:r>
              <a:rPr lang="zh-CN" altLang="en-US">
                <a:solidFill>
                  <a:schemeClr val="tx2"/>
                </a:solidFill>
              </a:rPr>
              <a:t>自己的碰撞器</a:t>
            </a:r>
            <a:r>
              <a:rPr lang="en-US" altLang="en-US">
                <a:solidFill>
                  <a:schemeClr val="tx2"/>
                </a:solidFill>
              </a:rPr>
              <a:t>;</a:t>
            </a:r>
            <a:endParaRPr lang="en-US" altLang="en-US">
              <a:solidFill>
                <a:schemeClr val="tx2"/>
              </a:solidFill>
            </a:endParaRPr>
          </a:p>
          <a:p>
            <a:r>
              <a:rPr lang="en-US" altLang="en-US">
                <a:solidFill>
                  <a:schemeClr val="tx2"/>
                </a:solidFill>
              </a:rPr>
              <a:t>     otherCollider: </a:t>
            </a:r>
            <a:r>
              <a:rPr lang="zh-CN" altLang="en-US">
                <a:solidFill>
                  <a:schemeClr val="tx2"/>
                </a:solidFill>
              </a:rPr>
              <a:t>撞到的谁</a:t>
            </a:r>
            <a:endParaRPr lang="en-US" alt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A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3930652" y="220980"/>
            <a:ext cx="38557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zh-CN" sz="72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微信配置</a:t>
            </a:r>
            <a:endParaRPr lang="zh-CN" altLang="zh-CN" sz="72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21970" y="1419860"/>
            <a:ext cx="1083183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1: 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下载微信开发者工具最新版本</a:t>
            </a:r>
            <a:r>
              <a:rPr lang="en-US" altLang="zh-CN" sz="2000">
                <a:solidFill>
                  <a:schemeClr val="bg1"/>
                </a:solidFill>
                <a:sym typeface="+mn-ea"/>
              </a:rPr>
              <a:t> 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  https://mp.weixin.qq.com/debug/wxagame/dev/devtools/download.html?t=20171228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2: </a:t>
            </a:r>
            <a:r>
              <a:rPr lang="zh-CN" altLang="zh-CN" sz="2000">
                <a:solidFill>
                  <a:schemeClr val="bg1"/>
                </a:solidFill>
                <a:sym typeface="+mn-ea"/>
              </a:rPr>
              <a:t>注册和认证微信开发平台</a:t>
            </a:r>
            <a:r>
              <a:rPr lang="en-US" altLang="zh-CN" sz="2000">
                <a:solidFill>
                  <a:schemeClr val="bg1"/>
                </a:solidFill>
                <a:sym typeface="+mn-ea"/>
              </a:rPr>
              <a:t>+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公众平台</a:t>
            </a:r>
            <a:r>
              <a:rPr lang="en-US" altLang="en-US" sz="2000">
                <a:solidFill>
                  <a:schemeClr val="bg1"/>
                </a:solidFill>
                <a:sym typeface="+mn-ea"/>
              </a:rPr>
              <a:t>;</a:t>
            </a:r>
            <a:endParaRPr lang="en-US" altLang="en-US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en-US" sz="2000">
                <a:solidFill>
                  <a:schemeClr val="bg1"/>
                </a:solidFill>
                <a:sym typeface="+mn-ea"/>
              </a:rPr>
              <a:t>3: 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从公众平台小程序入口注册小程序</a:t>
            </a:r>
            <a:r>
              <a:rPr lang="en-US" altLang="en-US" sz="2000">
                <a:solidFill>
                  <a:schemeClr val="bg1"/>
                </a:solidFill>
                <a:sym typeface="+mn-ea"/>
              </a:rPr>
              <a:t>/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小游戏</a:t>
            </a:r>
            <a:r>
              <a:rPr lang="en-US" altLang="en-US" sz="2000">
                <a:solidFill>
                  <a:schemeClr val="bg1"/>
                </a:solidFill>
                <a:sym typeface="+mn-ea"/>
              </a:rPr>
              <a:t>,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选游戏类，目前还没有开放出来</a:t>
            </a:r>
            <a:r>
              <a:rPr lang="en-US" altLang="zh-CN" sz="2000">
                <a:solidFill>
                  <a:schemeClr val="bg1"/>
                </a:solidFill>
                <a:sym typeface="+mn-ea"/>
              </a:rPr>
              <a:t>,</a:t>
            </a:r>
            <a:r>
              <a:rPr lang="zh-CN" altLang="zh-CN" sz="2000">
                <a:solidFill>
                  <a:schemeClr val="bg1"/>
                </a:solidFill>
                <a:sym typeface="+mn-ea"/>
              </a:rPr>
              <a:t>生成一个</a:t>
            </a:r>
            <a:r>
              <a:rPr lang="en-US" altLang="zh-CN" sz="2000">
                <a:solidFill>
                  <a:schemeClr val="bg1"/>
                </a:solidFill>
                <a:sym typeface="+mn-ea"/>
              </a:rPr>
              <a:t>APPID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；</a:t>
            </a:r>
            <a:endParaRPr lang="zh-CN" altLang="en-US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zh-CN" altLang="en-US" sz="2000">
                <a:solidFill>
                  <a:schemeClr val="bg1"/>
                </a:solidFill>
                <a:sym typeface="+mn-ea"/>
              </a:rPr>
              <a:t>    测试</a:t>
            </a:r>
            <a:r>
              <a:rPr lang="en-US" altLang="en-US" sz="2000">
                <a:solidFill>
                  <a:schemeClr val="bg1"/>
                </a:solidFill>
                <a:sym typeface="+mn-ea"/>
              </a:rPr>
              <a:t>APPID: wx6ac3f5090a6b99c5</a:t>
            </a:r>
            <a:endParaRPr lang="en-US" altLang="en-US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en-US" sz="2000">
                <a:solidFill>
                  <a:schemeClr val="bg1"/>
                </a:solidFill>
                <a:sym typeface="+mn-ea"/>
              </a:rPr>
              <a:t>4: 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开放平台绑定小程序</a:t>
            </a:r>
            <a:r>
              <a:rPr lang="en-US" altLang="en-US" sz="2000">
                <a:solidFill>
                  <a:schemeClr val="bg1"/>
                </a:solidFill>
                <a:sym typeface="+mn-ea"/>
              </a:rPr>
              <a:t>/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小游戏</a:t>
            </a:r>
            <a:endParaRPr lang="zh-CN" altLang="en-US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en-US" sz="2000">
                <a:solidFill>
                  <a:schemeClr val="tx2"/>
                </a:solidFill>
                <a:sym typeface="+mn-ea"/>
              </a:rPr>
              <a:t>    </a:t>
            </a:r>
            <a:endParaRPr lang="en-US" altLang="en-US" sz="2000">
              <a:solidFill>
                <a:schemeClr val="tx2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1010" y="3585210"/>
            <a:ext cx="5714365" cy="21907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A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3012442" y="220980"/>
            <a:ext cx="569214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zh-CN" sz="72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微信开发文档</a:t>
            </a:r>
            <a:endParaRPr lang="zh-CN" altLang="zh-CN" sz="72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21970" y="1419860"/>
            <a:ext cx="1083183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1: </a:t>
            </a:r>
            <a:r>
              <a:rPr lang="zh-CN" altLang="zh-CN" sz="2000">
                <a:solidFill>
                  <a:schemeClr val="bg1"/>
                </a:solidFill>
                <a:sym typeface="+mn-ea"/>
              </a:rPr>
              <a:t>微信小游戏开发文档</a:t>
            </a:r>
            <a:r>
              <a:rPr lang="en-US" altLang="zh-CN" sz="2000">
                <a:solidFill>
                  <a:schemeClr val="bg1"/>
                </a:solidFill>
                <a:sym typeface="+mn-ea"/>
              </a:rPr>
              <a:t>: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   https://mp.weixin.qq.com/debug/wxagame/dev/index.html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2: </a:t>
            </a:r>
            <a:r>
              <a:rPr lang="zh-CN" altLang="zh-CN" sz="2000">
                <a:solidFill>
                  <a:schemeClr val="bg1"/>
                </a:solidFill>
                <a:sym typeface="+mn-ea"/>
              </a:rPr>
              <a:t>微信公众平台</a:t>
            </a:r>
            <a:r>
              <a:rPr lang="en-US" altLang="zh-CN" sz="2000">
                <a:solidFill>
                  <a:schemeClr val="bg1"/>
                </a:solidFill>
                <a:sym typeface="+mn-ea"/>
              </a:rPr>
              <a:t>: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   https://mp.weixin.qq.com/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3: 小程序 API 文档: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   https://mp.weixin.qq.com/debug/wxadoc/dev/api/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4: 微信开发者工具下载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   https://mp.weixin.qq.com/debug/wxagame/dev/devtools/download.html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5: 微信开发者工具文档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 sz="2000">
                <a:solidFill>
                  <a:schemeClr val="bg1"/>
                </a:solidFill>
                <a:sym typeface="+mn-ea"/>
              </a:rPr>
              <a:t>  https://mp.weixin.qq.com/debug/wxadoc/dev/devtools/devtools.html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5405" y="1052830"/>
            <a:ext cx="6981190" cy="47523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02340" y="127635"/>
            <a:ext cx="952500" cy="952500"/>
          </a:xfrm>
          <a:prstGeom prst="rect">
            <a:avLst/>
          </a:prstGeom>
        </p:spPr>
      </p:pic>
      <p:pic>
        <p:nvPicPr>
          <p:cNvPr id="2" name="图片 1" descr="粘贴图片_201708121812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-4445"/>
            <a:ext cx="12239625" cy="688530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02340" y="127635"/>
            <a:ext cx="952500" cy="952500"/>
          </a:xfrm>
          <a:prstGeom prst="rect">
            <a:avLst/>
          </a:prstGeom>
        </p:spPr>
      </p:pic>
      <p:pic>
        <p:nvPicPr>
          <p:cNvPr id="2" name="图片 1" descr="粘贴图片_20170812180859-1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" y="-1270"/>
            <a:ext cx="12197080" cy="68611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02340" y="127635"/>
            <a:ext cx="952500" cy="952500"/>
          </a:xfrm>
          <a:prstGeom prst="rect">
            <a:avLst/>
          </a:prstGeom>
        </p:spPr>
      </p:pic>
      <p:pic>
        <p:nvPicPr>
          <p:cNvPr id="3" name="图片 2" descr="粘贴图片_20170812181205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" y="1270"/>
            <a:ext cx="12186920" cy="685546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02340" y="127635"/>
            <a:ext cx="952500" cy="952500"/>
          </a:xfrm>
          <a:prstGeom prst="rect">
            <a:avLst/>
          </a:prstGeom>
        </p:spPr>
      </p:pic>
      <p:pic>
        <p:nvPicPr>
          <p:cNvPr id="3" name="图片 2" descr="粘贴图片_20170812181205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" y="-8255"/>
            <a:ext cx="12222480" cy="687514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1231902" y="220980"/>
            <a:ext cx="92532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VIP </a:t>
            </a:r>
            <a:r>
              <a:rPr lang="en-US" altLang="zh-CN" sz="7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lang="zh-CN" altLang="en-US" sz="7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基础 </a:t>
            </a:r>
            <a:r>
              <a:rPr lang="zh-CN" altLang="en-US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就业推荐</a:t>
            </a:r>
            <a:r>
              <a:rPr lang="zh-CN" altLang="en-US" sz="7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班</a:t>
            </a:r>
            <a:endParaRPr lang="zh-CN" altLang="en-US" sz="7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21970" y="1419860"/>
            <a:ext cx="1083183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1: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javascript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基础程序设计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(05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2: cocos creator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基础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(30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3: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项目实战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(36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微信小游戏                               《跳一跳》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微信小游戏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  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《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flappybird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》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微信小游戏                               《水果忍者》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微信小游戏                               《趣味桌球》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千万级流水                               《王国保卫战</a:t>
            </a:r>
            <a:r>
              <a:rPr lang="zh-CN" altLang="en-US" sz="2000" b="1">
                <a:solidFill>
                  <a:schemeClr val="tx1"/>
                </a:solidFill>
                <a:sym typeface="+mn-ea"/>
              </a:rPr>
              <a:t>》</a:t>
            </a:r>
            <a:endParaRPr lang="zh-CN" altLang="en-US" sz="2000" b="1">
              <a:solidFill>
                <a:schemeClr val="tx1"/>
              </a:solidFill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570" y="4291965"/>
            <a:ext cx="1010920" cy="18288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0030" y="4291330"/>
            <a:ext cx="3219450" cy="182816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6420" y="4291330"/>
            <a:ext cx="1024255" cy="182943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810" y="4291330"/>
            <a:ext cx="1026795" cy="182943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3335" y="4291965"/>
            <a:ext cx="1033145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2393634" y="220980"/>
            <a:ext cx="692975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VIP CTO </a:t>
            </a:r>
            <a:r>
              <a:rPr lang="zh-CN" altLang="zh-CN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进阶班</a:t>
            </a:r>
            <a:endParaRPr lang="zh-CN" altLang="zh-CN" sz="7200" b="1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80085" y="1419860"/>
            <a:ext cx="1083183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1: node.js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游戏服务器开发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</a:t>
            </a:r>
            <a:r>
              <a:rPr 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node.js</a:t>
            </a:r>
            <a:r>
              <a:rPr 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服务器基础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(15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项目实战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《五子棋对战》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(70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Linux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服务器上线部署于管理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(05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2: C/C++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游戏服务器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C/C++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程序设计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(35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C/C++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网络 数据库 协议             </a:t>
            </a:r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(27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en-US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</a:t>
            </a:r>
            <a:endParaRPr lang="en-US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项目实战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《切水果对战》            </a:t>
            </a:r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(32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en-US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en-US" sz="20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590" y="1419860"/>
            <a:ext cx="2411730" cy="21736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2590" y="3804920"/>
            <a:ext cx="2959100" cy="23399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33195" y="369570"/>
            <a:ext cx="9144000" cy="1012825"/>
          </a:xfrm>
        </p:spPr>
        <p:txBody>
          <a:bodyPr>
            <a:normAutofit fontScale="90000"/>
          </a:bodyPr>
          <a:p>
            <a:r>
              <a:rPr lang="en-US" altLang="zh-CN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zh-CN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我做过的知名游戏</a:t>
            </a:r>
            <a:endParaRPr lang="zh-CN" altLang="zh-CN" b="1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3395" y="192405"/>
            <a:ext cx="952500" cy="9525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235" y="1324610"/>
            <a:ext cx="956945" cy="128905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2800" y="1324610"/>
            <a:ext cx="2144395" cy="128714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8235" y="3648075"/>
            <a:ext cx="1089025" cy="13741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850" y="1324610"/>
            <a:ext cx="1143000" cy="10858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22520" y="2701290"/>
            <a:ext cx="33007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2006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年国内自主引擎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3D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休闲</a:t>
            </a:r>
            <a:endParaRPr lang="zh-CN" altLang="en-US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动作类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RPG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游戏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获得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盛大代理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17" name="文本框 16"/>
          <p:cNvSpPr txBox="1"/>
          <p:nvPr/>
        </p:nvSpPr>
        <p:spPr>
          <a:xfrm>
            <a:off x="8432483" y="2778760"/>
            <a:ext cx="260604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金鹰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卡通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同名游戏</a:t>
            </a:r>
            <a:endParaRPr lang="zh-CN" altLang="en-US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《疯狂的麦咭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1/2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》系列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925695" y="5110480"/>
            <a:ext cx="31908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月入千万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流水 </a:t>
            </a:r>
            <a:endParaRPr lang="zh-CN" altLang="en-US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上市公司大手笔《刀锋酷跑》</a:t>
            </a:r>
            <a:endParaRPr lang="zh-CN" altLang="en-US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32790" y="2788285"/>
            <a:ext cx="360362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(1) 12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年客户端与服务器开发经验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(2) 3</a:t>
            </a:r>
            <a:r>
              <a:rPr lang="zh-CN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年互联网在线教育经验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(3) </a:t>
            </a:r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两次创业经历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(4)</a:t>
            </a:r>
            <a:r>
              <a:rPr lang="zh-CN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博毅创为创始人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2393634" y="220980"/>
            <a:ext cx="692975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VIP CTO </a:t>
            </a:r>
            <a:r>
              <a:rPr lang="zh-CN" altLang="zh-CN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进阶班</a:t>
            </a:r>
            <a:endParaRPr lang="zh-CN" altLang="zh-CN" sz="7200" b="1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80085" y="1419860"/>
            <a:ext cx="1083183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1: C/C++ Lua Moba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游戏服务器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</a:t>
            </a:r>
            <a:r>
              <a:rPr 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C/C++</a:t>
            </a:r>
            <a:r>
              <a:rPr 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程序设计与数据结构                    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(35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</a:t>
            </a:r>
            <a:r>
              <a:rPr 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Lua </a:t>
            </a:r>
            <a:r>
              <a:rPr 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程序设计基础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         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(05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>
                <a:solidFill>
                  <a:schemeClr val="bg1"/>
                </a:solidFill>
                <a:sym typeface="+mn-ea"/>
              </a:rPr>
              <a:t>          </a:t>
            </a:r>
            <a:r>
              <a:rPr lang="en-US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C/C++ 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网络</a:t>
            </a:r>
            <a:r>
              <a:rPr lang="en-US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,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协议</a:t>
            </a:r>
            <a:r>
              <a:rPr lang="en-US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,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数据库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(27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>
                <a:solidFill>
                  <a:schemeClr val="bg1"/>
                </a:solidFill>
                <a:sym typeface="+mn-ea"/>
              </a:rPr>
              <a:t>          </a:t>
            </a:r>
            <a:r>
              <a:rPr lang="en-US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C/C++ Lua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服务器框架从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0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到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(27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>
                <a:solidFill>
                  <a:schemeClr val="bg1"/>
                </a:solidFill>
                <a:sym typeface="+mn-ea"/>
              </a:rPr>
              <a:t>          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网关服务器开发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             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(03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>
                <a:solidFill>
                  <a:schemeClr val="bg1"/>
                </a:solidFill>
                <a:sym typeface="+mn-ea"/>
              </a:rPr>
              <a:t>          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用户中心服务器开发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      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(16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>
                <a:solidFill>
                  <a:schemeClr val="bg1"/>
                </a:solidFill>
                <a:sym typeface="+mn-ea"/>
              </a:rPr>
              <a:t>          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系统服务器开发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(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任务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排行榜，系统邮件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(15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>
                <a:solidFill>
                  <a:schemeClr val="bg1"/>
                </a:solidFill>
                <a:sym typeface="+mn-ea"/>
              </a:rPr>
              <a:t>          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逻辑服务器开发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(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战斗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玩家，小兵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, UDP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帧同步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(10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>
                <a:solidFill>
                  <a:schemeClr val="bg1"/>
                </a:solidFill>
                <a:sym typeface="+mn-ea"/>
              </a:rPr>
              <a:t>          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Linux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服务器上线部署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   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(10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课时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en-US" sz="20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900" y="4646930"/>
            <a:ext cx="2490470" cy="14128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205" y="4589145"/>
            <a:ext cx="2652395" cy="147066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3021649" y="220980"/>
            <a:ext cx="567372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VIP</a:t>
            </a:r>
            <a:r>
              <a:rPr lang="zh-CN" altLang="zh-CN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课程服务</a:t>
            </a:r>
            <a:endParaRPr lang="zh-CN" altLang="zh-CN" sz="7200" b="1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80085" y="1419860"/>
            <a:ext cx="10831830" cy="5323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1: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我们是很认真的，每节课平均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45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分钟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“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不是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分钟的快枪手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我们的课程都有了，直接可以学习，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不是耍猴式的预定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2: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我们的老师都是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年以上工作经验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，精通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客服端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服务器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开发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带过团队的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技术负责人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我们的老师都是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年以上的在线讲课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经验。</a:t>
            </a:r>
            <a:endParaRPr lang="en-US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Blake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老师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1984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年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两次创业的连环创业者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博毅创为创始人。</a:t>
            </a:r>
            <a:endParaRPr lang="zh-CN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Felix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老师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1982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年 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技术负责人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(CTO)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，同时带过</a:t>
            </a:r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cocos, unity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项目。</a:t>
            </a:r>
            <a:endParaRPr lang="zh-CN" altLang="en-US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3: 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我们提供一对一指导服务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(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10:00 ~23:00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电话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QQ,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远程协助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实时回复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“3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年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r>
              <a:rPr lang="zh-CN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zh-CN" sz="2000" b="1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4: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我们的课程还在不断的更新，不同的游戏类型正在陆续的推出 。。。。。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每周更新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次课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正在更新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《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C/C++ Lua + Unity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大型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Moba5v5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实时对战游戏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》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后续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更新的课程直接免费获取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!!!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《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Java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游戏服务器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+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微信小游戏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类游戏》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《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Python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游戏服务器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+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微信小游戏 养成类游戏》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《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C/C++ Lua +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Ｕ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nity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大型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MMORPG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游戏》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3481072" y="220980"/>
            <a:ext cx="47548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zh-CN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保障与福利</a:t>
            </a:r>
            <a:endParaRPr lang="zh-CN" altLang="zh-CN" sz="7200" b="1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80085" y="1535430"/>
            <a:ext cx="1083183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1: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我们是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腾讯课堂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的游戏类目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精选推荐机构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2: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我们的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VIP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都在一个群里面，群里面有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腾讯的老师监督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VIP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服务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  <a:endParaRPr lang="en-US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3: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我们和学员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签订合同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签字盖章快递给每一位学员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4: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完成每节课作业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掌握了课程的知识点同学，我们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高薪推荐就业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5: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与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腾讯课堂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合作 对于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优秀的学员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，推荐到腾讯做游戏开发。</a:t>
            </a:r>
            <a:endParaRPr lang="zh-CN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290" y="2050415"/>
            <a:ext cx="4247515" cy="15322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785" y="2050415"/>
            <a:ext cx="4520565" cy="153225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3481072" y="220980"/>
            <a:ext cx="47548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学费与报名</a:t>
            </a:r>
            <a:endParaRPr lang="zh-CN" altLang="en-US" sz="7200" b="1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80085" y="1534160"/>
            <a:ext cx="1083183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1: VIP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学费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 </a:t>
            </a:r>
            <a:endParaRPr lang="en-US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VIP cocos creator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手游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/H5/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微信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小游戏   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就业推荐班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(3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个月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￥</a:t>
            </a:r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3980</a:t>
            </a:r>
            <a:endParaRPr lang="en-US" altLang="en-US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VIP unity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2D/3D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游戏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开发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         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就业推荐班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(6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个月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￥</a:t>
            </a:r>
            <a:r>
              <a:rPr lang="en-US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3980</a:t>
            </a:r>
            <a:endParaRPr lang="en-US" altLang="en-US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VIP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游戏服务器                                        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CTO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进阶班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  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￥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3980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2: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优惠活动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</a:t>
            </a:r>
            <a:endParaRPr lang="en-US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送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年的 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课程指导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+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工作指导</a:t>
            </a:r>
            <a:endParaRPr lang="zh-CN" altLang="en-US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送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年的 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更新课程</a:t>
            </a:r>
            <a:endParaRPr lang="zh-CN" altLang="en-US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unity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或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cocos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就业推荐班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买一送一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就业推荐班学员送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CTO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进阶班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”;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送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直播班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￥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1000)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学习名额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; 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3: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付款方式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腾讯课堂付款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微信支付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信用卡分期支付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  <a:r>
              <a:rPr lang="zh-CN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京东白条分期支付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月供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无压力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近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</a:t>
            </a:r>
            <a:r>
              <a:rPr lang="zh-CN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利息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4: VIP</a:t>
            </a:r>
            <a:r>
              <a:rPr lang="zh-CN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客服老师</a:t>
            </a: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QQ: 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3238943271</a:t>
            </a:r>
            <a:r>
              <a:rPr lang="en-US" alt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endParaRPr lang="en-US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对象 3"/>
          <p:cNvGraphicFramePr/>
          <p:nvPr/>
        </p:nvGraphicFramePr>
        <p:xfrm>
          <a:off x="10917555" y="8255"/>
          <a:ext cx="124841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10229215" imgH="10229215" progId="Paint.Picture">
                  <p:embed/>
                </p:oleObj>
              </mc:Choice>
              <mc:Fallback>
                <p:oleObj name="" r:id="rId1" imgW="10229215" imgH="10229215" progId="Paint.Picture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917555" y="8255"/>
                        <a:ext cx="124841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3937637" y="635000"/>
            <a:ext cx="38404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zh-CN" sz="7200" b="1"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课程解答</a:t>
            </a:r>
            <a:endParaRPr lang="zh-CN" altLang="zh-CN" sz="7200" b="1"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31670" y="3633470"/>
            <a:ext cx="83292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4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stone</a:t>
            </a:r>
            <a:r>
              <a:rPr lang="zh-CN" sz="4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老师</a:t>
            </a:r>
            <a:r>
              <a:rPr lang="en-US" altLang="zh-CN" sz="4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: 2327 805 338</a:t>
            </a:r>
            <a:r>
              <a:rPr lang="en-US" altLang="zh-CN" sz="4800" b="1"/>
              <a:t>    </a:t>
            </a:r>
            <a:endParaRPr lang="zh-CN" altLang="en-US" sz="4800" b="1"/>
          </a:p>
        </p:txBody>
      </p:sp>
      <p:sp>
        <p:nvSpPr>
          <p:cNvPr id="3" name="文本框 2"/>
          <p:cNvSpPr txBox="1"/>
          <p:nvPr/>
        </p:nvSpPr>
        <p:spPr>
          <a:xfrm>
            <a:off x="3528695" y="5285740"/>
            <a:ext cx="458343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4800" b="1">
                <a:solidFill>
                  <a:schemeClr val="tx2"/>
                </a:solidFill>
              </a:rPr>
              <a:t>QQ</a:t>
            </a:r>
            <a:r>
              <a:rPr lang="zh-CN" altLang="en-US" sz="4800" b="1">
                <a:solidFill>
                  <a:schemeClr val="tx2"/>
                </a:solidFill>
              </a:rPr>
              <a:t>群</a:t>
            </a:r>
            <a:r>
              <a:rPr lang="en-US" altLang="zh-CN" sz="4800" b="1">
                <a:solidFill>
                  <a:schemeClr val="tx2"/>
                </a:solidFill>
              </a:rPr>
              <a:t>:</a:t>
            </a:r>
            <a:r>
              <a:rPr lang="en-US" altLang="zh-CN" sz="4800" b="1">
                <a:solidFill>
                  <a:srgbClr val="FF0000"/>
                </a:solidFill>
              </a:rPr>
              <a:t>480187119</a:t>
            </a:r>
            <a:endParaRPr lang="zh-CN" altLang="en-US" sz="4800" b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博毅创为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33195" y="192405"/>
            <a:ext cx="9144000" cy="1012825"/>
          </a:xfrm>
        </p:spPr>
        <p:txBody>
          <a:bodyPr>
            <a:normAutofit/>
          </a:bodyPr>
          <a:p>
            <a:r>
              <a:rPr lang="en-US" altLang="zh-CN" b="1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zh-CN" altLang="zh-CN" b="1">
                <a:solidFill>
                  <a:schemeClr val="tx2"/>
                </a:solidFill>
                <a:latin typeface="Arial" panose="020B0604020202020204" pitchFamily="34" charset="0"/>
              </a:rPr>
              <a:t>我天天关注</a:t>
            </a:r>
            <a:endParaRPr lang="zh-CN" altLang="zh-CN" b="1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3395" y="192405"/>
            <a:ext cx="952500" cy="952500"/>
          </a:xfrm>
          <a:prstGeom prst="rect">
            <a:avLst/>
          </a:prstGeom>
        </p:spPr>
      </p:pic>
      <p:pic>
        <p:nvPicPr>
          <p:cNvPr id="4" name="图片 3" descr="coco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960" y="1144905"/>
            <a:ext cx="5145405" cy="51454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57325" y="514350"/>
            <a:ext cx="9144000" cy="1012825"/>
          </a:xfrm>
        </p:spPr>
        <p:txBody>
          <a:bodyPr>
            <a:normAutofit/>
          </a:bodyPr>
          <a:p>
            <a:r>
              <a:rPr lang="en-US" altLang="zh-CN" b="1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zh-CN" altLang="zh-CN" b="1">
                <a:solidFill>
                  <a:schemeClr val="tx2"/>
                </a:solidFill>
                <a:latin typeface="Arial" panose="020B0604020202020204" pitchFamily="34" charset="0"/>
              </a:rPr>
              <a:t>我天天分享</a:t>
            </a:r>
            <a:endParaRPr lang="zh-CN" altLang="zh-CN" b="1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3395" y="192405"/>
            <a:ext cx="952500" cy="952500"/>
          </a:xfrm>
          <a:prstGeom prst="rect">
            <a:avLst/>
          </a:prstGeom>
        </p:spPr>
      </p:pic>
      <p:pic>
        <p:nvPicPr>
          <p:cNvPr id="3" name="图片 2" descr="bycw_edu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190" y="1862455"/>
            <a:ext cx="3817620" cy="38176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33195" y="192405"/>
            <a:ext cx="9144000" cy="1012825"/>
          </a:xfrm>
        </p:spPr>
        <p:txBody>
          <a:bodyPr>
            <a:normAutofit/>
          </a:bodyPr>
          <a:p>
            <a:r>
              <a:rPr lang="en-US" altLang="zh-CN" b="1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zh-CN" altLang="zh-CN" b="1">
                <a:solidFill>
                  <a:schemeClr val="tx2"/>
                </a:solidFill>
                <a:latin typeface="Arial" panose="020B0604020202020204" pitchFamily="34" charset="0"/>
              </a:rPr>
              <a:t>微信小游戏引擎分布</a:t>
            </a:r>
            <a:endParaRPr lang="zh-CN" altLang="zh-CN" b="1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3395" y="192405"/>
            <a:ext cx="952500" cy="9525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07365" y="1144905"/>
            <a:ext cx="1024826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2"/>
                </a:solidFill>
              </a:rPr>
              <a:t>首发</a:t>
            </a:r>
            <a:r>
              <a:rPr lang="en-US" altLang="zh-CN">
                <a:solidFill>
                  <a:schemeClr val="tx2"/>
                </a:solidFill>
              </a:rPr>
              <a:t>15</a:t>
            </a:r>
            <a:r>
              <a:rPr lang="zh-CN" altLang="en-US">
                <a:solidFill>
                  <a:schemeClr val="tx2"/>
                </a:solidFill>
              </a:rPr>
              <a:t>款微信小游戏</a:t>
            </a:r>
            <a:r>
              <a:rPr lang="en-US" altLang="zh-CN">
                <a:solidFill>
                  <a:schemeClr val="tx2"/>
                </a:solidFill>
              </a:rPr>
              <a:t>, </a:t>
            </a:r>
            <a:r>
              <a:rPr lang="zh-CN" altLang="en-US">
                <a:solidFill>
                  <a:schemeClr val="tx2"/>
                </a:solidFill>
              </a:rPr>
              <a:t>他们怎么做的？</a:t>
            </a:r>
            <a:endParaRPr lang="zh-CN" altLang="en-US">
              <a:solidFill>
                <a:schemeClr val="tx2"/>
              </a:solidFill>
            </a:endParaRPr>
          </a:p>
          <a:p>
            <a:r>
              <a:rPr lang="zh-CN" altLang="en-US">
                <a:solidFill>
                  <a:schemeClr val="tx2"/>
                </a:solidFill>
              </a:rPr>
              <a:t>   欢乐斗地主          </a:t>
            </a:r>
            <a:r>
              <a:rPr lang="en-US" altLang="zh-CN">
                <a:solidFill>
                  <a:schemeClr val="tx2"/>
                </a:solidFill>
              </a:rPr>
              <a:t>cocos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</a:t>
            </a:r>
            <a:r>
              <a:rPr lang="zh-CN" altLang="zh-CN">
                <a:solidFill>
                  <a:schemeClr val="tx2"/>
                </a:solidFill>
              </a:rPr>
              <a:t>四川麻将               </a:t>
            </a:r>
            <a:r>
              <a:rPr lang="en-US" altLang="zh-CN">
                <a:solidFill>
                  <a:schemeClr val="tx2"/>
                </a:solidFill>
              </a:rPr>
              <a:t>cocos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</a:t>
            </a:r>
            <a:r>
              <a:rPr lang="zh-CN" altLang="zh-CN">
                <a:solidFill>
                  <a:schemeClr val="tx2"/>
                </a:solidFill>
              </a:rPr>
              <a:t>天天德州               </a:t>
            </a:r>
            <a:r>
              <a:rPr lang="en-US" altLang="zh-CN">
                <a:solidFill>
                  <a:schemeClr val="tx2"/>
                </a:solidFill>
              </a:rPr>
              <a:t>cocos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欢乐消消消           cocos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腾讯中国象棋      cocos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爱消除乐园           cocos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欢乐坦克大战      cocos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保卫萝卜迅玩版  cocos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全民大乐斗           cocos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 贵州麻将               laya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 广东麻将               laya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 悦动音符               laya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 大家来找茬腾讯版  phaser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  星途WeGoing      	three.js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    跳一跳                   </a:t>
            </a:r>
            <a:r>
              <a:rPr lang="en-US" altLang="zh-CN">
                <a:solidFill>
                  <a:schemeClr val="tx2"/>
                </a:solidFill>
                <a:sym typeface="+mn-ea"/>
              </a:rPr>
              <a:t>three.js</a:t>
            </a:r>
            <a:endParaRPr lang="en-US" altLang="zh-CN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240" y="1205230"/>
            <a:ext cx="4661535" cy="45897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33195" y="192405"/>
            <a:ext cx="9144000" cy="1012825"/>
          </a:xfrm>
        </p:spPr>
        <p:txBody>
          <a:bodyPr>
            <a:normAutofit/>
          </a:bodyPr>
          <a:p>
            <a:r>
              <a:rPr lang="zh-CN" altLang="en-US" b="1">
                <a:solidFill>
                  <a:schemeClr val="tx2"/>
                </a:solidFill>
                <a:latin typeface="Arial" panose="020B0604020202020204" pitchFamily="34" charset="0"/>
              </a:rPr>
              <a:t>开启物理引擎</a:t>
            </a:r>
            <a:endParaRPr lang="zh-CN" altLang="en-US" b="1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3395" y="192405"/>
            <a:ext cx="952500" cy="952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47140" y="1762125"/>
            <a:ext cx="951674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// 打开物理世界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cc.director.getPhysicsManager().enabled = true;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// end 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if (this.phy_debug) { // 刚体的形状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    var Bits =  cc.PhysicsManager.DrawBits;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    cc.director.getPhysicsManager().debugDrawFlags = 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    Bits.e_jointBit |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    Bits.e_shapeBit;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}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else {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    cc.director.getPhysicsManager().debugDrawFlags = 0;</a:t>
            </a:r>
            <a:endParaRPr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       }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监听键盘事件</a:t>
            </a:r>
            <a:r>
              <a:rPr lang="en-US" altLang="zh-CN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endParaRPr lang="en-US" altLang="zh-CN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>
                <a:solidFill>
                  <a:schemeClr val="tx2"/>
                </a:solidFill>
              </a:rPr>
              <a:t>cc.systemEvent.on(cc.SystemEvent.EventType.KEY_DOWN, this.on_key_down.bind(this), this);</a:t>
            </a:r>
            <a:endParaRPr lang="zh-CN" altLang="en-US">
              <a:solidFill>
                <a:schemeClr val="tx2"/>
              </a:solidFill>
            </a:endParaRPr>
          </a:p>
          <a:p>
            <a:r>
              <a:rPr lang="zh-CN" altLang="en-US">
                <a:solidFill>
                  <a:schemeClr val="tx2"/>
                </a:solidFill>
              </a:rPr>
              <a:t>cc.systemEvent.on(cc.SystemEvent.EventType.KEY_UP, this.on_key_up.bind(this), this);</a:t>
            </a:r>
            <a:endParaRPr lang="zh-CN" alt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33195" y="192405"/>
            <a:ext cx="9144000" cy="1012825"/>
          </a:xfrm>
        </p:spPr>
        <p:txBody>
          <a:bodyPr>
            <a:normAutofit/>
          </a:bodyPr>
          <a:p>
            <a:r>
              <a:rPr lang="zh-CN" altLang="zh-CN" b="1">
                <a:solidFill>
                  <a:schemeClr val="tx2"/>
                </a:solidFill>
                <a:latin typeface="Arial" panose="020B0604020202020204" pitchFamily="34" charset="0"/>
              </a:rPr>
              <a:t>物体分组</a:t>
            </a:r>
            <a:endParaRPr lang="zh-CN" altLang="zh-CN" b="1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3395" y="192405"/>
            <a:ext cx="952500" cy="952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47140" y="1506855"/>
            <a:ext cx="95167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tx2"/>
                </a:solidFill>
              </a:rPr>
              <a:t>1: </a:t>
            </a:r>
            <a:r>
              <a:rPr lang="zh-CN" altLang="zh-CN">
                <a:solidFill>
                  <a:schemeClr val="tx2"/>
                </a:solidFill>
              </a:rPr>
              <a:t>障碍物</a:t>
            </a:r>
            <a:endParaRPr lang="zh-CN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2: </a:t>
            </a:r>
            <a:r>
              <a:rPr lang="zh-CN" altLang="en-US">
                <a:solidFill>
                  <a:schemeClr val="tx2"/>
                </a:solidFill>
              </a:rPr>
              <a:t>玩家</a:t>
            </a:r>
            <a:r>
              <a:rPr lang="en-US" altLang="zh-CN">
                <a:solidFill>
                  <a:schemeClr val="tx2"/>
                </a:solidFill>
              </a:rPr>
              <a:t> </a:t>
            </a:r>
            <a:endParaRPr lang="zh-CN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3: </a:t>
            </a:r>
            <a:r>
              <a:rPr lang="zh-CN" altLang="zh-CN">
                <a:solidFill>
                  <a:schemeClr val="tx2"/>
                </a:solidFill>
              </a:rPr>
              <a:t>出口</a:t>
            </a:r>
            <a:r>
              <a:rPr lang="en-US" altLang="zh-CN">
                <a:solidFill>
                  <a:schemeClr val="tx2"/>
                </a:solidFill>
              </a:rPr>
              <a:t> </a:t>
            </a:r>
            <a:endParaRPr lang="en-US" alt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33195" y="192405"/>
            <a:ext cx="9144000" cy="1012825"/>
          </a:xfrm>
        </p:spPr>
        <p:txBody>
          <a:bodyPr>
            <a:normAutofit/>
          </a:bodyPr>
          <a:p>
            <a:r>
              <a:rPr lang="en-US" altLang="zh-CN" b="1">
                <a:solidFill>
                  <a:schemeClr val="tx2"/>
                </a:solidFill>
                <a:latin typeface="Arial" panose="020B0604020202020204" pitchFamily="34" charset="0"/>
              </a:rPr>
              <a:t>body</a:t>
            </a:r>
            <a:r>
              <a:rPr lang="zh-CN" altLang="zh-CN" b="1">
                <a:solidFill>
                  <a:schemeClr val="tx2"/>
                </a:solidFill>
                <a:latin typeface="Arial" panose="020B0604020202020204" pitchFamily="34" charset="0"/>
              </a:rPr>
              <a:t>参数</a:t>
            </a:r>
            <a:endParaRPr lang="zh-CN" altLang="zh-CN" b="1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3395" y="192405"/>
            <a:ext cx="952500" cy="952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46505" y="1739265"/>
            <a:ext cx="95167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tx2"/>
                </a:solidFill>
              </a:rPr>
              <a:t>1: </a:t>
            </a:r>
            <a:r>
              <a:rPr lang="zh-CN" altLang="zh-CN">
                <a:solidFill>
                  <a:schemeClr val="tx2"/>
                </a:solidFill>
              </a:rPr>
              <a:t>水平速度</a:t>
            </a:r>
            <a:r>
              <a:rPr lang="en-US" altLang="zh-CN">
                <a:solidFill>
                  <a:schemeClr val="tx2"/>
                </a:solidFill>
              </a:rPr>
              <a:t>:  40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2: </a:t>
            </a:r>
            <a:r>
              <a:rPr lang="zh-CN" altLang="zh-CN">
                <a:solidFill>
                  <a:schemeClr val="tx2"/>
                </a:solidFill>
              </a:rPr>
              <a:t>每次跳跃向上增加的速度</a:t>
            </a:r>
            <a:r>
              <a:rPr lang="en-US" altLang="zh-CN">
                <a:solidFill>
                  <a:schemeClr val="tx2"/>
                </a:solidFill>
              </a:rPr>
              <a:t>:100</a:t>
            </a:r>
            <a:endParaRPr lang="en-US" altLang="zh-CN">
              <a:solidFill>
                <a:schemeClr val="tx2"/>
              </a:solidFill>
            </a:endParaRPr>
          </a:p>
          <a:p>
            <a:r>
              <a:rPr lang="en-US" altLang="zh-CN">
                <a:solidFill>
                  <a:schemeClr val="tx2"/>
                </a:solidFill>
              </a:rPr>
              <a:t>3: </a:t>
            </a:r>
            <a:r>
              <a:rPr lang="zh-CN" altLang="zh-CN">
                <a:solidFill>
                  <a:schemeClr val="tx2"/>
                </a:solidFill>
              </a:rPr>
              <a:t>重力加速度</a:t>
            </a:r>
            <a:r>
              <a:rPr lang="en-US" altLang="zh-CN">
                <a:solidFill>
                  <a:schemeClr val="tx2"/>
                </a:solidFill>
              </a:rPr>
              <a:t>-160 </a:t>
            </a:r>
            <a:r>
              <a:rPr lang="zh-CN" altLang="en-US">
                <a:solidFill>
                  <a:schemeClr val="tx2"/>
                </a:solidFill>
              </a:rPr>
              <a:t> </a:t>
            </a:r>
            <a:endParaRPr lang="en-US" alt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4664</Words>
  <Application>WPS 演示</Application>
  <PresentationFormat>自定义</PresentationFormat>
  <Paragraphs>258</Paragraphs>
  <Slides>23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10</vt:i4>
      </vt:variant>
      <vt:variant>
        <vt:lpstr>幻灯片标题</vt:lpstr>
      </vt:variant>
      <vt:variant>
        <vt:i4>23</vt:i4>
      </vt:variant>
    </vt:vector>
  </HeadingPairs>
  <TitlesOfParts>
    <vt:vector size="41" baseType="lpstr">
      <vt:lpstr>Arial</vt:lpstr>
      <vt:lpstr>宋体</vt:lpstr>
      <vt:lpstr>Wingdings</vt:lpstr>
      <vt:lpstr>微软雅黑</vt:lpstr>
      <vt:lpstr>Calibri</vt:lpstr>
      <vt:lpstr>Arial Unicode MS</vt:lpstr>
      <vt:lpstr>Calibri Light</vt:lpstr>
      <vt:lpstr>Office 主题</vt:lpstr>
      <vt:lpstr>Paint.Picture</vt:lpstr>
      <vt:lpstr>Paint.Picture</vt:lpstr>
      <vt:lpstr>Paint.Picture</vt:lpstr>
      <vt:lpstr>Paint.Picture</vt:lpstr>
      <vt:lpstr>Paint.Picture</vt:lpstr>
      <vt:lpstr>Paint.Picture</vt:lpstr>
      <vt:lpstr>Paint.Picture</vt:lpstr>
      <vt:lpstr>Paint.Picture</vt:lpstr>
      <vt:lpstr>Paint.Picture</vt:lpstr>
      <vt:lpstr>Paint.Picture</vt:lpstr>
      <vt:lpstr>PowerPoint 演示文稿</vt:lpstr>
      <vt:lpstr> 我做过的知名游戏</vt:lpstr>
      <vt:lpstr>PowerPoint 演示文稿</vt:lpstr>
      <vt:lpstr> 我天天关注</vt:lpstr>
      <vt:lpstr> 我天天分享</vt:lpstr>
      <vt:lpstr> 微信小游戏引擎分布</vt:lpstr>
      <vt:lpstr>开启物理引擎</vt:lpstr>
      <vt:lpstr>物体分组</vt:lpstr>
      <vt:lpstr>body参数</vt:lpstr>
      <vt:lpstr>碰撞检测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blake</cp:lastModifiedBy>
  <cp:revision>465</cp:revision>
  <dcterms:created xsi:type="dcterms:W3CDTF">2016-04-08T01:09:00Z</dcterms:created>
  <dcterms:modified xsi:type="dcterms:W3CDTF">2018-03-30T05:54:40Z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